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A9D38-8A7E-4B76-9E1B-DE3A578848F1}" type="datetimeFigureOut">
              <a:rPr lang="it-IT" smtClean="0"/>
              <a:t>18/03/2021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AC564-2516-42B2-A82D-E0021BB89028}" type="slidenum">
              <a:rPr lang="it-IT" smtClean="0"/>
              <a:t>‹N›</a:t>
            </a:fld>
            <a:endParaRPr lang="it-IT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6042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A9D38-8A7E-4B76-9E1B-DE3A578848F1}" type="datetimeFigureOut">
              <a:rPr lang="it-IT" smtClean="0"/>
              <a:t>18/03/2021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AC564-2516-42B2-A82D-E0021BB890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935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A9D38-8A7E-4B76-9E1B-DE3A578848F1}" type="datetimeFigureOut">
              <a:rPr lang="it-IT" smtClean="0"/>
              <a:t>18/03/2021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AC564-2516-42B2-A82D-E0021BB890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97468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A9D38-8A7E-4B76-9E1B-DE3A578848F1}" type="datetimeFigureOut">
              <a:rPr lang="it-IT" smtClean="0"/>
              <a:t>18/03/2021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AC564-2516-42B2-A82D-E0021BB89028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79290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A9D38-8A7E-4B76-9E1B-DE3A578848F1}" type="datetimeFigureOut">
              <a:rPr lang="it-IT" smtClean="0"/>
              <a:t>18/03/2021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AC564-2516-42B2-A82D-E0021BB890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03237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A9D38-8A7E-4B76-9E1B-DE3A578848F1}" type="datetimeFigureOut">
              <a:rPr lang="it-IT" smtClean="0"/>
              <a:t>18/03/2021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AC564-2516-42B2-A82D-E0021BB89028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896695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A9D38-8A7E-4B76-9E1B-DE3A578848F1}" type="datetimeFigureOut">
              <a:rPr lang="it-IT" smtClean="0"/>
              <a:t>18/03/2021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AC564-2516-42B2-A82D-E0021BB890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13055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A9D38-8A7E-4B76-9E1B-DE3A578848F1}" type="datetimeFigureOut">
              <a:rPr lang="it-IT" smtClean="0"/>
              <a:t>18/03/2021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AC564-2516-42B2-A82D-E0021BB890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40784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A9D38-8A7E-4B76-9E1B-DE3A578848F1}" type="datetimeFigureOut">
              <a:rPr lang="it-IT" smtClean="0"/>
              <a:t>18/03/2021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AC564-2516-42B2-A82D-E0021BB890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0115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A9D38-8A7E-4B76-9E1B-DE3A578848F1}" type="datetimeFigureOut">
              <a:rPr lang="it-IT" smtClean="0"/>
              <a:t>18/03/2021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AC564-2516-42B2-A82D-E0021BB890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2426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A9D38-8A7E-4B76-9E1B-DE3A578848F1}" type="datetimeFigureOut">
              <a:rPr lang="it-IT" smtClean="0"/>
              <a:t>18/03/2021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AC564-2516-42B2-A82D-E0021BB890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1412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A9D38-8A7E-4B76-9E1B-DE3A578848F1}" type="datetimeFigureOut">
              <a:rPr lang="it-IT" smtClean="0"/>
              <a:t>18/03/2021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AC564-2516-42B2-A82D-E0021BB890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4943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A9D38-8A7E-4B76-9E1B-DE3A578848F1}" type="datetimeFigureOut">
              <a:rPr lang="it-IT" smtClean="0"/>
              <a:t>18/03/2021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AC564-2516-42B2-A82D-E0021BB890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8437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A9D38-8A7E-4B76-9E1B-DE3A578848F1}" type="datetimeFigureOut">
              <a:rPr lang="it-IT" smtClean="0"/>
              <a:t>18/03/2021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AC564-2516-42B2-A82D-E0021BB890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2864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A9D38-8A7E-4B76-9E1B-DE3A578848F1}" type="datetimeFigureOut">
              <a:rPr lang="it-IT" smtClean="0"/>
              <a:t>18/03/2021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AC564-2516-42B2-A82D-E0021BB890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6837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A9D38-8A7E-4B76-9E1B-DE3A578848F1}" type="datetimeFigureOut">
              <a:rPr lang="it-IT" smtClean="0"/>
              <a:t>18/03/2021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AC564-2516-42B2-A82D-E0021BB890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3353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A9D38-8A7E-4B76-9E1B-DE3A578848F1}" type="datetimeFigureOut">
              <a:rPr lang="it-IT" smtClean="0"/>
              <a:t>18/03/2021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AC564-2516-42B2-A82D-E0021BB890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1536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71A9D38-8A7E-4B76-9E1B-DE3A578848F1}" type="datetimeFigureOut">
              <a:rPr lang="it-IT" smtClean="0"/>
              <a:t>18/03/2021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08AC564-2516-42B2-A82D-E0021BB890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68579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aforismi.meglio.it/aforisma.htm?id=9648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68928" y="55418"/>
            <a:ext cx="10106890" cy="3683145"/>
          </a:xfrm>
        </p:spPr>
        <p:txBody>
          <a:bodyPr>
            <a:normAutofit fontScale="90000"/>
          </a:bodyPr>
          <a:lstStyle/>
          <a:p>
            <a:pPr algn="ctr"/>
            <a:br>
              <a:rPr lang="it-IT" sz="1800" dirty="0"/>
            </a:br>
            <a:br>
              <a:rPr lang="it-IT" sz="1800" dirty="0"/>
            </a:br>
            <a:br>
              <a:rPr lang="it-IT" sz="1800" dirty="0"/>
            </a:br>
            <a:br>
              <a:rPr lang="it-IT" sz="1800" dirty="0"/>
            </a:br>
            <a:br>
              <a:rPr lang="it-IT" sz="1800" dirty="0"/>
            </a:br>
            <a:br>
              <a:rPr lang="it-IT" sz="1800" dirty="0"/>
            </a:br>
            <a:br>
              <a:rPr lang="it-IT" sz="1800" dirty="0"/>
            </a:br>
            <a:br>
              <a:rPr lang="it-IT" sz="1800" dirty="0"/>
            </a:br>
            <a:br>
              <a:rPr lang="it-IT" sz="1800" dirty="0"/>
            </a:br>
            <a:br>
              <a:rPr lang="it-IT" sz="1800" dirty="0"/>
            </a:br>
            <a:br>
              <a:rPr lang="it-IT" sz="1800" dirty="0"/>
            </a:br>
            <a:br>
              <a:rPr lang="it-IT" sz="1800" dirty="0"/>
            </a:br>
            <a:br>
              <a:rPr lang="it-IT" sz="1800" dirty="0"/>
            </a:br>
            <a:br>
              <a:rPr lang="it-IT" sz="1800" dirty="0"/>
            </a:br>
            <a:br>
              <a:rPr lang="it-IT" sz="1800" dirty="0"/>
            </a:br>
            <a:br>
              <a:rPr lang="it-IT" sz="1800" dirty="0"/>
            </a:br>
            <a:br>
              <a:rPr lang="it-IT" sz="1800" dirty="0"/>
            </a:br>
            <a:r>
              <a:rPr lang="it-IT" sz="2200" b="1" dirty="0"/>
              <a:t>CONSIGLIO DELL’ORDINE DEGLI ASSISTENTI SOCIALI DELLA REGIONE CAMPANIA</a:t>
            </a:r>
            <a:br>
              <a:rPr lang="it-IT" sz="2200" dirty="0"/>
            </a:br>
            <a:r>
              <a:rPr lang="it-IT" sz="2200" b="1" dirty="0"/>
              <a:t>GIORNATA MONDIALE DEL SERVIZIO SOCIALE 2021</a:t>
            </a:r>
            <a:br>
              <a:rPr lang="it-IT" sz="2200" dirty="0"/>
            </a:br>
            <a:r>
              <a:rPr lang="it-IT" sz="2200" dirty="0"/>
              <a:t>18/03/2021 Napoli</a:t>
            </a:r>
            <a:br>
              <a:rPr lang="it-IT" sz="2200" dirty="0"/>
            </a:br>
            <a:br>
              <a:rPr lang="it-IT" sz="2200" dirty="0"/>
            </a:br>
            <a:r>
              <a:rPr lang="it-IT" sz="2200" dirty="0"/>
              <a:t>«</a:t>
            </a:r>
            <a:r>
              <a:rPr lang="it-IT" sz="2800" dirty="0"/>
              <a:t>UBUNTU io sono perché siamo»</a:t>
            </a:r>
            <a:br>
              <a:rPr lang="it-IT" sz="2200" dirty="0"/>
            </a:br>
            <a:br>
              <a:rPr lang="it-IT" sz="1800" dirty="0"/>
            </a:br>
            <a:br>
              <a:rPr lang="it-IT" sz="1800" dirty="0"/>
            </a:br>
            <a:br>
              <a:rPr lang="it-IT" sz="1800" dirty="0"/>
            </a:br>
            <a:br>
              <a:rPr lang="it-IT" sz="1800" dirty="0"/>
            </a:br>
            <a:br>
              <a:rPr lang="it-IT" sz="1800" dirty="0"/>
            </a:br>
            <a:br>
              <a:rPr lang="it-IT" sz="1800" dirty="0"/>
            </a:br>
            <a:endParaRPr lang="it-IT" sz="1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84909" y="3602038"/>
            <a:ext cx="10896599" cy="1655762"/>
          </a:xfrm>
        </p:spPr>
        <p:txBody>
          <a:bodyPr>
            <a:normAutofit fontScale="92500"/>
          </a:bodyPr>
          <a:lstStyle/>
          <a:p>
            <a:r>
              <a:rPr lang="it-IT" sz="4400" dirty="0"/>
              <a:t>                 LECTIO MAGISTRALIS </a:t>
            </a:r>
          </a:p>
          <a:p>
            <a:r>
              <a:rPr lang="it-IT" sz="2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L’ETERNA DICOTOMIA TRA SOLITUDINE SOLIPSISTICA E BISOGNO DELL’ALTRO </a:t>
            </a:r>
          </a:p>
          <a:p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DI GIOVANNI RUSSO</a:t>
            </a:r>
          </a:p>
        </p:txBody>
      </p:sp>
    </p:spTree>
    <p:extLst>
      <p:ext uri="{BB962C8B-B14F-4D97-AF65-F5344CB8AC3E}">
        <p14:creationId xmlns:p14="http://schemas.microsoft.com/office/powerpoint/2010/main" val="2196571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15636" y="4487332"/>
            <a:ext cx="8802976" cy="1507067"/>
          </a:xfrm>
        </p:spPr>
        <p:txBody>
          <a:bodyPr/>
          <a:lstStyle/>
          <a:p>
            <a:r>
              <a:rPr lang="it-IT" dirty="0"/>
              <a:t>        UBUNTU: io sono perché siamo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/>
              <a:t>Se io potrò impedire</a:t>
            </a:r>
            <a:br>
              <a:rPr lang="it-IT" b="1" dirty="0"/>
            </a:br>
            <a:r>
              <a:rPr lang="it-IT" b="1" dirty="0"/>
              <a:t>a un cuore di spezzarsi</a:t>
            </a:r>
            <a:br>
              <a:rPr lang="it-IT" b="1" dirty="0"/>
            </a:br>
            <a:r>
              <a:rPr lang="it-IT" b="1" dirty="0"/>
              <a:t>non avrò vissuto invano</a:t>
            </a:r>
            <a:br>
              <a:rPr lang="it-IT" b="1" dirty="0"/>
            </a:br>
            <a:r>
              <a:rPr lang="it-IT" b="1" dirty="0"/>
              <a:t>Se allevierò il dolore di una vita</a:t>
            </a:r>
            <a:br>
              <a:rPr lang="it-IT" b="1" dirty="0"/>
            </a:br>
            <a:r>
              <a:rPr lang="it-IT" b="1" dirty="0"/>
              <a:t>o guarirò una pena</a:t>
            </a:r>
            <a:br>
              <a:rPr lang="it-IT" b="1" dirty="0"/>
            </a:br>
            <a:r>
              <a:rPr lang="it-IT" b="1" dirty="0"/>
              <a:t>o aiuterò un pettirosso caduto</a:t>
            </a:r>
            <a:br>
              <a:rPr lang="it-IT" b="1" dirty="0"/>
            </a:br>
            <a:r>
              <a:rPr lang="it-IT" b="1" dirty="0"/>
              <a:t>a rientrare nel nido</a:t>
            </a:r>
            <a:br>
              <a:rPr lang="it-IT" b="1" dirty="0"/>
            </a:br>
            <a:r>
              <a:rPr lang="it-IT" b="1" dirty="0"/>
              <a:t>non avrò vissuto invano</a:t>
            </a:r>
            <a:br>
              <a:rPr lang="it-IT" b="1" dirty="0"/>
            </a:br>
            <a:r>
              <a:rPr lang="it-IT" b="1" dirty="0"/>
              <a:t>(Emily Dickinson</a:t>
            </a:r>
            <a:r>
              <a:rPr lang="it-IT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97090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3964" y="4487332"/>
            <a:ext cx="9024648" cy="1507067"/>
          </a:xfrm>
        </p:spPr>
        <p:txBody>
          <a:bodyPr/>
          <a:lstStyle/>
          <a:p>
            <a:r>
              <a:rPr lang="it-IT" dirty="0"/>
              <a:t>        UBUNTU: io sono perché siamo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4212" y="685800"/>
            <a:ext cx="9145588" cy="3615267"/>
          </a:xfrm>
        </p:spPr>
        <p:txBody>
          <a:bodyPr/>
          <a:lstStyle/>
          <a:p>
            <a:r>
              <a:rPr lang="it-IT" b="1" dirty="0"/>
              <a:t>Lo scopo della vita non è vincere. Lo scopo della vita è crescere e condividere. Quando ti accadrà di guardare indietro a ciò che hai fatto nella vita, troverai più soddisfazione dai piaceri che hai portato nella vita degli altri che dai momenti in cui li hai emarginati e sconfitti.</a:t>
            </a:r>
            <a:br>
              <a:rPr lang="it-IT" b="1" dirty="0"/>
            </a:br>
            <a:r>
              <a:rPr lang="it-IT" b="1" dirty="0"/>
              <a:t>(Harold </a:t>
            </a:r>
            <a:r>
              <a:rPr lang="it-IT" b="1" dirty="0" err="1"/>
              <a:t>Kushner</a:t>
            </a:r>
            <a:r>
              <a:rPr lang="it-IT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98759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  UBUNTU: io sono perché siamo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4211" y="685800"/>
            <a:ext cx="8695315" cy="3615267"/>
          </a:xfrm>
        </p:spPr>
        <p:txBody>
          <a:bodyPr/>
          <a:lstStyle/>
          <a:p>
            <a:r>
              <a:rPr lang="it-IT" b="1" dirty="0"/>
              <a:t>L’egoismo non consiste nel vivere come ci pare, ma nell’esigere che gli altri vivano come pare a noi. L’altruismo consiste nel vivere e lasciar vivere.</a:t>
            </a:r>
            <a:br>
              <a:rPr lang="it-IT" b="1" dirty="0"/>
            </a:br>
            <a:r>
              <a:rPr lang="it-IT" b="1" dirty="0"/>
              <a:t>(Oscar Wilde)</a:t>
            </a:r>
          </a:p>
        </p:txBody>
      </p:sp>
    </p:spTree>
    <p:extLst>
      <p:ext uri="{BB962C8B-B14F-4D97-AF65-F5344CB8AC3E}">
        <p14:creationId xmlns:p14="http://schemas.microsoft.com/office/powerpoint/2010/main" val="3951300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    UBUNTU: io sono perché siamo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/>
              <a:t>Ogni uomo è colpevole di tutto il bene che non ha fatto.</a:t>
            </a:r>
            <a:br>
              <a:rPr lang="it-IT" b="1" dirty="0"/>
            </a:br>
            <a:r>
              <a:rPr lang="it-IT" b="1" dirty="0"/>
              <a:t>(Voltaire)</a:t>
            </a:r>
          </a:p>
        </p:txBody>
      </p:sp>
    </p:spTree>
    <p:extLst>
      <p:ext uri="{BB962C8B-B14F-4D97-AF65-F5344CB8AC3E}">
        <p14:creationId xmlns:p14="http://schemas.microsoft.com/office/powerpoint/2010/main" val="1294827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UBUNTU: io sono perché siamo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/>
              <a:t>Il vero valore di un uomo si determina esaminando in quale misura e in che senso egli e giunto a liberarsi dall’io.</a:t>
            </a:r>
            <a:br>
              <a:rPr lang="it-IT" b="1" dirty="0"/>
            </a:br>
            <a:r>
              <a:rPr lang="it-IT" b="1" dirty="0"/>
              <a:t>(Albert Einstein)</a:t>
            </a:r>
          </a:p>
        </p:txBody>
      </p:sp>
    </p:spTree>
    <p:extLst>
      <p:ext uri="{BB962C8B-B14F-4D97-AF65-F5344CB8AC3E}">
        <p14:creationId xmlns:p14="http://schemas.microsoft.com/office/powerpoint/2010/main" val="876177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UBUNTU: io sono perché siamo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4212" y="685800"/>
            <a:ext cx="9394970" cy="3615267"/>
          </a:xfrm>
        </p:spPr>
        <p:txBody>
          <a:bodyPr/>
          <a:lstStyle/>
          <a:p>
            <a:r>
              <a:rPr lang="it-IT" i="1" dirty="0">
                <a:hlinkClick r:id="rId2" tooltip="Aforisma di Margherita Hack"/>
              </a:rPr>
              <a:t>Andrebbero insegnati valori comuni a credenti e non, il perdono, non fare del male agli altri, la solidarietà. Ma, soprattutto, bisognerebbe imparare a dubitare, a diventare scettici.</a:t>
            </a:r>
            <a:endParaRPr lang="it-IT" i="1" dirty="0"/>
          </a:p>
          <a:p>
            <a:r>
              <a:rPr lang="it-IT" i="1" dirty="0"/>
              <a:t>MARGHERITA HACK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45923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UBUNTU: io sono perché siamo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b="1" dirty="0"/>
              <a:t>Settembre 1942</a:t>
            </a:r>
          </a:p>
          <a:p>
            <a:r>
              <a:rPr lang="it-IT" b="1" dirty="0"/>
              <a:t>In fondo, la mia vita è un ininterrotto ascoltar dentro [</a:t>
            </a:r>
            <a:r>
              <a:rPr lang="it-IT" b="1" dirty="0" err="1"/>
              <a:t>hineinhorchen</a:t>
            </a:r>
            <a:r>
              <a:rPr lang="it-IT" b="1" dirty="0"/>
              <a:t>, scritto in tedesco] me stessa, gli altri, Dio. E quando dico che ascolto dentro, in realtà è Dio che ascolta dentro di me. La parte più essenziale e profonda di me che ascolta la parte più essenziale e profonda dell'altro. Dio a Dio". </a:t>
            </a:r>
          </a:p>
          <a:p>
            <a:r>
              <a:rPr lang="it-IT" b="1" dirty="0"/>
              <a:t>"Non mi faccio molte illusioni su come le cose stiano veramente e rinuncio persino alla pretesa di aiutare gli altri, partirò sempre dal principio di aiutare Dio il più possibile e se questo mi riuscirà, bene, allora vuol dire che saprò esserci anche per gli altri. Ma su questo punto non dobbiamo farci delle illusioni eroiche«</a:t>
            </a:r>
          </a:p>
          <a:p>
            <a:r>
              <a:rPr lang="it-IT" b="1" dirty="0"/>
              <a:t>ETTY HILLESUM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04443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UBUNTU: io sono perché siamo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43345" y="685800"/>
            <a:ext cx="9621982" cy="3615267"/>
          </a:xfrm>
        </p:spPr>
        <p:txBody>
          <a:bodyPr>
            <a:normAutofit fontScale="85000" lnSpcReduction="10000"/>
          </a:bodyPr>
          <a:lstStyle/>
          <a:p>
            <a:r>
              <a:rPr lang="it-IT" b="1" dirty="0"/>
              <a:t>Estate 1942 </a:t>
            </a:r>
          </a:p>
          <a:p>
            <a:pPr algn="just"/>
            <a:r>
              <a:rPr lang="it-IT" b="1" dirty="0"/>
              <a:t>Cercherò di aiutarti affinché tu non venga distrutto dentro di me, ma a priori non posso promettere nulla. Una cosa, però, diventa sempre più evidente per me, e cioè che tu non puoi aiutare noi, ma che siamo noi a dover aiutare te, e in questo modo aiutiamo noi stessi. L'unica cosa che possiamo salvare di questi tempi, e anche l'unica che veramente conti, è un piccolo pezzo di te in noi stessi, mio Dio. E forse possiamo anche contribuire a disseppellirti dai cuori devastati di altri uomini... Non ti porto soltanto le mie lacrime e le mie paure, ma ti porto persino, in questa domenica mattina grigia e tempestosa, un gelsomino profumato. Ti porterò tutti i fiori che incontro sul mio cammino, e sono veramente tanti. Voglio che tu stia bene con me. E tanto per fare un esempio: se io mi trovassi rinchiusa in una cella stretta e vedessi passare una nuvola davanti alla piccola inferriata, allora ti porterei quella nuvola, mio Dio, sempre che ne abbia ancora la forza"</a:t>
            </a:r>
          </a:p>
          <a:p>
            <a:r>
              <a:rPr lang="it-IT" b="1" dirty="0"/>
              <a:t>ETTY HILLESUM</a:t>
            </a:r>
          </a:p>
        </p:txBody>
      </p:sp>
    </p:spTree>
    <p:extLst>
      <p:ext uri="{BB962C8B-B14F-4D97-AF65-F5344CB8AC3E}">
        <p14:creationId xmlns:p14="http://schemas.microsoft.com/office/powerpoint/2010/main" val="3483551422"/>
      </p:ext>
    </p:extLst>
  </p:cSld>
  <p:clrMapOvr>
    <a:masterClrMapping/>
  </p:clrMapOvr>
</p:sld>
</file>

<file path=ppt/theme/theme1.xml><?xml version="1.0" encoding="utf-8"?>
<a:theme xmlns:a="http://schemas.openxmlformats.org/drawingml/2006/main" name="Sezione">
  <a:themeElements>
    <a:clrScheme name="Sezion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zion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zion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42</TotalTime>
  <Words>673</Words>
  <Application>Microsoft Office PowerPoint</Application>
  <PresentationFormat>Widescreen</PresentationFormat>
  <Paragraphs>26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2" baseType="lpstr">
      <vt:lpstr>Century Gothic</vt:lpstr>
      <vt:lpstr>Wingdings 3</vt:lpstr>
      <vt:lpstr>Sezione</vt:lpstr>
      <vt:lpstr>                 CONSIGLIO DELL’ORDINE DEGLI ASSISTENTI SOCIALI DELLA REGIONE CAMPANIA GIORNATA MONDIALE DEL SERVIZIO SOCIALE 2021 18/03/2021 Napoli  «UBUNTU io sono perché siamo»       </vt:lpstr>
      <vt:lpstr>        UBUNTU: io sono perché siamo</vt:lpstr>
      <vt:lpstr>        UBUNTU: io sono perché siamo</vt:lpstr>
      <vt:lpstr>  UBUNTU: io sono perché siamo</vt:lpstr>
      <vt:lpstr>    UBUNTU: io sono perché siamo</vt:lpstr>
      <vt:lpstr>UBUNTU: io sono perché siamo</vt:lpstr>
      <vt:lpstr>UBUNTU: io sono perché siamo</vt:lpstr>
      <vt:lpstr>UBUNTU: io sono perché siamo</vt:lpstr>
      <vt:lpstr>UBUNTU: io sono perché siamo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CONSIGLIO DELL’ORDINE DEGLI ASSISTENTI SOCIALI DELLA REGIONE CAMPANIA GIORNATA MONDIALE DEL SERVIZIO SOCIALE 2021 18/03/2021 Napoli  «UBUNTU io sono perché siamo»</dc:title>
  <dc:creator>Account Microsoft</dc:creator>
  <cp:lastModifiedBy>Giuseppe Migliaccio</cp:lastModifiedBy>
  <cp:revision>7</cp:revision>
  <dcterms:created xsi:type="dcterms:W3CDTF">2021-03-17T16:56:13Z</dcterms:created>
  <dcterms:modified xsi:type="dcterms:W3CDTF">2021-03-18T07:01:33Z</dcterms:modified>
</cp:coreProperties>
</file>